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8"/>
  </p:notesMasterIdLst>
  <p:sldIdLst>
    <p:sldId id="256" r:id="rId2"/>
    <p:sldId id="257" r:id="rId3"/>
    <p:sldId id="258" r:id="rId4"/>
    <p:sldId id="259" r:id="rId5"/>
    <p:sldId id="260" r:id="rId6"/>
    <p:sldId id="261"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64668"/>
  </p:normalViewPr>
  <p:slideViewPr>
    <p:cSldViewPr snapToGrid="0">
      <p:cViewPr>
        <p:scale>
          <a:sx n="111" d="100"/>
          <a:sy n="111" d="100"/>
        </p:scale>
        <p:origin x="632" y="24"/>
      </p:cViewPr>
      <p:guideLst/>
    </p:cSldViewPr>
  </p:slideViewPr>
  <p:notesTextViewPr>
    <p:cViewPr>
      <p:scale>
        <a:sx n="125" d="100"/>
        <a:sy n="125" d="100"/>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10.jpeg>
</file>

<file path=ppt/media/image11.png>
</file>

<file path=ppt/media/image12.png>
</file>

<file path=ppt/media/image2.png>
</file>

<file path=ppt/media/image3.png>
</file>

<file path=ppt/media/image4.png>
</file>

<file path=ppt/media/image5.jpeg>
</file>

<file path=ppt/media/image6.jp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15BE362-3A90-0749-AA01-9578F478420F}" type="datetimeFigureOut">
              <a:rPr lang="en-CN" smtClean="0"/>
              <a:t>2022/11/28</a:t>
            </a:fld>
            <a:endParaRPr lang="en-C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261E0A6-38D9-0240-8B96-5402A8FFBB4E}" type="slidenum">
              <a:rPr lang="en-CN" smtClean="0"/>
              <a:t>‹#›</a:t>
            </a:fld>
            <a:endParaRPr lang="en-CN"/>
          </a:p>
        </p:txBody>
      </p:sp>
    </p:spTree>
    <p:extLst>
      <p:ext uri="{BB962C8B-B14F-4D97-AF65-F5344CB8AC3E}">
        <p14:creationId xmlns:p14="http://schemas.microsoft.com/office/powerpoint/2010/main" val="20080103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N" dirty="0"/>
              <a:t>Hi everyone, welcom to the intro to ML workshop. </a:t>
            </a:r>
          </a:p>
        </p:txBody>
      </p:sp>
      <p:sp>
        <p:nvSpPr>
          <p:cNvPr id="4" name="Slide Number Placeholder 3"/>
          <p:cNvSpPr>
            <a:spLocks noGrp="1"/>
          </p:cNvSpPr>
          <p:nvPr>
            <p:ph type="sldNum" sz="quarter" idx="5"/>
          </p:nvPr>
        </p:nvSpPr>
        <p:spPr/>
        <p:txBody>
          <a:bodyPr/>
          <a:lstStyle/>
          <a:p>
            <a:fld id="{3261E0A6-38D9-0240-8B96-5402A8FFBB4E}" type="slidenum">
              <a:rPr lang="en-CN" smtClean="0"/>
              <a:t>1</a:t>
            </a:fld>
            <a:endParaRPr lang="en-CN"/>
          </a:p>
        </p:txBody>
      </p:sp>
    </p:spTree>
    <p:extLst>
      <p:ext uri="{BB962C8B-B14F-4D97-AF65-F5344CB8AC3E}">
        <p14:creationId xmlns:p14="http://schemas.microsoft.com/office/powerpoint/2010/main" val="6712810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N" dirty="0"/>
              <a:t>In this workshop</a:t>
            </a:r>
            <a:r>
              <a:rPr lang="en-US" b="0" i="0" dirty="0">
                <a:solidFill>
                  <a:srgbClr val="0F0F0F"/>
                </a:solidFill>
                <a:effectLst/>
                <a:latin typeface="Roboto" panose="02000000000000000000" pitchFamily="2" charset="0"/>
              </a:rPr>
              <a:t> you're going to learn how to solve a real-world problem using machine learning and python. We will start with a brief intro to ML in the slides, and then I will introduce the tools you need, after that we will jump right into an example which is the problem we’re going to solve using one of the Machine Learning models. You’ll learn how to build a model that can learn and predict the kind of </a:t>
            </a:r>
            <a:endParaRPr lang="en-CN" dirty="0"/>
          </a:p>
        </p:txBody>
      </p:sp>
      <p:sp>
        <p:nvSpPr>
          <p:cNvPr id="4" name="Slide Number Placeholder 3"/>
          <p:cNvSpPr>
            <a:spLocks noGrp="1"/>
          </p:cNvSpPr>
          <p:nvPr>
            <p:ph type="sldNum" sz="quarter" idx="5"/>
          </p:nvPr>
        </p:nvSpPr>
        <p:spPr/>
        <p:txBody>
          <a:bodyPr/>
          <a:lstStyle/>
          <a:p>
            <a:fld id="{3261E0A6-38D9-0240-8B96-5402A8FFBB4E}" type="slidenum">
              <a:rPr lang="en-CN" smtClean="0"/>
              <a:t>2</a:t>
            </a:fld>
            <a:endParaRPr lang="en-CN"/>
          </a:p>
        </p:txBody>
      </p:sp>
    </p:spTree>
    <p:extLst>
      <p:ext uri="{BB962C8B-B14F-4D97-AF65-F5344CB8AC3E}">
        <p14:creationId xmlns:p14="http://schemas.microsoft.com/office/powerpoint/2010/main" val="26782683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292929"/>
                </a:solidFill>
                <a:effectLst/>
                <a:latin typeface="source-serif-pro"/>
              </a:rPr>
              <a:t>To keep things simple, just know that machines “learn” by finding patterns in similar data. Think of data as information you acquire from the world that are related to your problem statement. The more data given to a machine, the “smarter” it gets. So Machine needs data to train == finding patterns in data.</a:t>
            </a:r>
          </a:p>
          <a:p>
            <a:endParaRPr lang="en-US" b="0" i="0" dirty="0">
              <a:solidFill>
                <a:srgbClr val="292929"/>
              </a:solidFill>
              <a:effectLst/>
              <a:latin typeface="source-serif-pro"/>
            </a:endParaRPr>
          </a:p>
          <a:p>
            <a:r>
              <a:rPr lang="en-US" b="0" i="0" dirty="0">
                <a:solidFill>
                  <a:srgbClr val="292929"/>
                </a:solidFill>
                <a:effectLst/>
                <a:latin typeface="source-serif-pro"/>
              </a:rPr>
              <a:t>[tap] Let’s say you’re building a model that recognize your face when you’re unlocking your iPhone. AKA the Face ID. Using traditional programming techniques your program is going to get very complex and you will have to come up with tons of conditions and rules to look for specific curves edges and shapes of the face. But that will not work all the time, </a:t>
            </a:r>
            <a:r>
              <a:rPr lang="en-US" b="0" i="0" dirty="0" err="1">
                <a:solidFill>
                  <a:srgbClr val="292929"/>
                </a:solidFill>
                <a:effectLst/>
                <a:latin typeface="source-serif-pro"/>
              </a:rPr>
              <a:t>cuz</a:t>
            </a:r>
            <a:r>
              <a:rPr lang="en-US" b="0" i="0" dirty="0">
                <a:solidFill>
                  <a:srgbClr val="292929"/>
                </a:solidFill>
                <a:effectLst/>
                <a:latin typeface="source-serif-pro"/>
              </a:rPr>
              <a:t> each time you unlock your phone, you are holding if from a different angle, or under diff lightings. So you may need to rewrite your program to deal with a new  angle. </a:t>
            </a:r>
          </a:p>
          <a:p>
            <a:endParaRPr lang="en-US" b="0" i="0" dirty="0">
              <a:solidFill>
                <a:srgbClr val="292929"/>
              </a:solidFill>
              <a:effectLst/>
              <a:latin typeface="source-serif-pro"/>
            </a:endParaRPr>
          </a:p>
          <a:p>
            <a:r>
              <a:rPr lang="en-US" b="0" i="0" dirty="0">
                <a:solidFill>
                  <a:srgbClr val="292929"/>
                </a:solidFill>
                <a:effectLst/>
                <a:latin typeface="source-serif-pro"/>
              </a:rPr>
              <a:t>Machine learning is a technique that solves theses kind of problems and this is how it works, we build a model and give if lots and lots of data, so it can learn patterns in the input data. So it can then predict whether it is you or not every time you scan you face under a different environment.</a:t>
            </a:r>
            <a:endParaRPr lang="en-CN" dirty="0"/>
          </a:p>
        </p:txBody>
      </p:sp>
      <p:sp>
        <p:nvSpPr>
          <p:cNvPr id="4" name="Slide Number Placeholder 3"/>
          <p:cNvSpPr>
            <a:spLocks noGrp="1"/>
          </p:cNvSpPr>
          <p:nvPr>
            <p:ph type="sldNum" sz="quarter" idx="5"/>
          </p:nvPr>
        </p:nvSpPr>
        <p:spPr/>
        <p:txBody>
          <a:bodyPr/>
          <a:lstStyle/>
          <a:p>
            <a:fld id="{3261E0A6-38D9-0240-8B96-5402A8FFBB4E}" type="slidenum">
              <a:rPr lang="en-CN" smtClean="0"/>
              <a:t>3</a:t>
            </a:fld>
            <a:endParaRPr lang="en-CN"/>
          </a:p>
        </p:txBody>
      </p:sp>
    </p:spTree>
    <p:extLst>
      <p:ext uri="{BB962C8B-B14F-4D97-AF65-F5344CB8AC3E}">
        <p14:creationId xmlns:p14="http://schemas.microsoft.com/office/powerpoint/2010/main" val="28644716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a:r>
              <a:rPr lang="en-US" b="0" i="0" dirty="0">
                <a:solidFill>
                  <a:srgbClr val="282829"/>
                </a:solidFill>
                <a:effectLst/>
                <a:latin typeface="-apple-system"/>
              </a:rPr>
              <a:t>Machine learning is a type of artificial intelligence, where the computer "learns" about something without being explicitly programmed. The approach can be used for tasks such as spam filtering, image recognition, and natural language processing (NLP). This AI-based method has also been incorporated into other applications including self-driving cars, personal assistants, and online advertising.</a:t>
            </a:r>
          </a:p>
          <a:p>
            <a:br>
              <a:rPr lang="en-US" dirty="0"/>
            </a:br>
            <a:endParaRPr lang="en-CN" dirty="0"/>
          </a:p>
        </p:txBody>
      </p:sp>
      <p:sp>
        <p:nvSpPr>
          <p:cNvPr id="4" name="Slide Number Placeholder 3"/>
          <p:cNvSpPr>
            <a:spLocks noGrp="1"/>
          </p:cNvSpPr>
          <p:nvPr>
            <p:ph type="sldNum" sz="quarter" idx="5"/>
          </p:nvPr>
        </p:nvSpPr>
        <p:spPr/>
        <p:txBody>
          <a:bodyPr/>
          <a:lstStyle/>
          <a:p>
            <a:fld id="{3261E0A6-38D9-0240-8B96-5402A8FFBB4E}" type="slidenum">
              <a:rPr lang="en-CN" smtClean="0"/>
              <a:t>4</a:t>
            </a:fld>
            <a:endParaRPr lang="en-CN"/>
          </a:p>
        </p:txBody>
      </p:sp>
    </p:spTree>
    <p:extLst>
      <p:ext uri="{BB962C8B-B14F-4D97-AF65-F5344CB8AC3E}">
        <p14:creationId xmlns:p14="http://schemas.microsoft.com/office/powerpoint/2010/main" val="27088496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N" dirty="0"/>
              <a:t>A ML project involves a number of steps, the first step is to obtain data (usually from database/online) and import the data which often comes in the form of a csv file. Next we need to clean it, for instance we want to remove the duplicates and rows that have lots of empty values (incomplete), we want to remove those because they are going to mislead our machine to learn the wrong pattern from the data, and thus produce the wrong prediction, This step is really dataset dependent, and different projects may apply different data cleaning steps. </a:t>
            </a:r>
          </a:p>
          <a:p>
            <a:endParaRPr lang="en-CN" dirty="0"/>
          </a:p>
          <a:p>
            <a:r>
              <a:rPr lang="en-CN" dirty="0"/>
              <a:t>Next is Traning the model, and it is where we will spent the most of the time today: </a:t>
            </a:r>
          </a:p>
          <a:p>
            <a:endParaRPr lang="en-CN" dirty="0"/>
          </a:p>
          <a:p>
            <a:r>
              <a:rPr lang="en-CN" dirty="0"/>
              <a:t>	- It involves some sub steps including splitting the data into Train/Test sets, so we could use some of feed it into the machine for learning and use the test sets to evaluate how well the model predicts for new data. Then we will choose an appropriate algorithm to create a model, there are so many ML models, each with their pros and cons and are used under different use cases (this is usually the hardest part and involves lots of research and help from statitians). </a:t>
            </a:r>
          </a:p>
          <a:p>
            <a:endParaRPr lang="en-CN" dirty="0"/>
          </a:p>
          <a:p>
            <a:r>
              <a:rPr lang="en-CN" dirty="0"/>
              <a:t>	- So we build a model using the algorithm. Next we need to train our model so we fitted our training data (that’s the train split from the input data). The model will then look for the patterns in the data.</a:t>
            </a:r>
          </a:p>
          <a:p>
            <a:endParaRPr lang="en-CN" dirty="0"/>
          </a:p>
          <a:p>
            <a:r>
              <a:rPr lang="en-CN" dirty="0"/>
              <a:t>So next we can ask it to make predictions using the test data, it’s likely that some of the predictions are inaccurate (just like you are training for an exam, but by the time of the test, you might still make a few mistacks). So we need to evalute the predictions and measure the accuracy then improve it by retraining the model and modify some of the parameters in the algorithm. (we are going to cover step 5 in our future workshop).</a:t>
            </a:r>
          </a:p>
        </p:txBody>
      </p:sp>
      <p:sp>
        <p:nvSpPr>
          <p:cNvPr id="4" name="Slide Number Placeholder 3"/>
          <p:cNvSpPr>
            <a:spLocks noGrp="1"/>
          </p:cNvSpPr>
          <p:nvPr>
            <p:ph type="sldNum" sz="quarter" idx="5"/>
          </p:nvPr>
        </p:nvSpPr>
        <p:spPr/>
        <p:txBody>
          <a:bodyPr/>
          <a:lstStyle/>
          <a:p>
            <a:fld id="{3261E0A6-38D9-0240-8B96-5402A8FFBB4E}" type="slidenum">
              <a:rPr lang="en-CN" smtClean="0"/>
              <a:t>5</a:t>
            </a:fld>
            <a:endParaRPr lang="en-CN"/>
          </a:p>
        </p:txBody>
      </p:sp>
    </p:spTree>
    <p:extLst>
      <p:ext uri="{BB962C8B-B14F-4D97-AF65-F5344CB8AC3E}">
        <p14:creationId xmlns:p14="http://schemas.microsoft.com/office/powerpoint/2010/main" val="25871092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N" dirty="0"/>
              <a:t>As I said there are lots of ML algorithms, the image given above is not even complete. But for this workshop I want you to know that </a:t>
            </a:r>
            <a:r>
              <a:rPr lang="en-US" b="0" i="0" dirty="0">
                <a:solidFill>
                  <a:srgbClr val="333333"/>
                </a:solidFill>
                <a:effectLst/>
                <a:latin typeface="inter-regular"/>
              </a:rPr>
              <a:t>Machine Learning algorithms are the programs that can learn the hidden patterns from the data, predict the output, and improve the performance from experiences on their own. </a:t>
            </a:r>
            <a:r>
              <a:rPr lang="en-CN" dirty="0"/>
              <a:t>The algorithm you choose depends on the kind of problem you are trying to solve and your input data.</a:t>
            </a:r>
          </a:p>
          <a:p>
            <a:endParaRPr lang="en-CN" dirty="0"/>
          </a:p>
          <a:p>
            <a:r>
              <a:rPr lang="en-CN" dirty="0"/>
              <a:t>Now the good news is that we don’t have to explicitly program an algorithm there are libraries out there the provide these algorithms. One of the most popular one we are going to use is scikit-learn.</a:t>
            </a:r>
          </a:p>
        </p:txBody>
      </p:sp>
      <p:sp>
        <p:nvSpPr>
          <p:cNvPr id="4" name="Slide Number Placeholder 3"/>
          <p:cNvSpPr>
            <a:spLocks noGrp="1"/>
          </p:cNvSpPr>
          <p:nvPr>
            <p:ph type="sldNum" sz="quarter" idx="5"/>
          </p:nvPr>
        </p:nvSpPr>
        <p:spPr/>
        <p:txBody>
          <a:bodyPr/>
          <a:lstStyle/>
          <a:p>
            <a:fld id="{3261E0A6-38D9-0240-8B96-5402A8FFBB4E}" type="slidenum">
              <a:rPr lang="en-CN" smtClean="0"/>
              <a:t>6</a:t>
            </a:fld>
            <a:endParaRPr lang="en-CN"/>
          </a:p>
        </p:txBody>
      </p:sp>
    </p:spTree>
    <p:extLst>
      <p:ext uri="{BB962C8B-B14F-4D97-AF65-F5344CB8AC3E}">
        <p14:creationId xmlns:p14="http://schemas.microsoft.com/office/powerpoint/2010/main" val="154169160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smtClean="0"/>
              <a:t>11/28/22</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11/28/22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11/28/22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11/28/22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11/28/22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11/28/22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11/28/22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11/28/22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11/28/22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11/28/22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11/28/22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11/28/22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11/28/22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11/28/22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11/28/22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11/28/22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11/28/22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smtClean="0"/>
              <a:pPr/>
              <a:t>11/28/22</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9.jpeg"/><Relationship Id="rId5" Type="http://schemas.openxmlformats.org/officeDocument/2006/relationships/image" Target="../media/image8.jpe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0.jpe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2A15D2-F562-521A-6975-49D70920989B}"/>
              </a:ext>
            </a:extLst>
          </p:cNvPr>
          <p:cNvSpPr>
            <a:spLocks noGrp="1"/>
          </p:cNvSpPr>
          <p:nvPr>
            <p:ph type="ctrTitle"/>
          </p:nvPr>
        </p:nvSpPr>
        <p:spPr/>
        <p:txBody>
          <a:bodyPr/>
          <a:lstStyle/>
          <a:p>
            <a:r>
              <a:rPr lang="en-CN" dirty="0"/>
              <a:t>Machine Learning in Python</a:t>
            </a:r>
          </a:p>
        </p:txBody>
      </p:sp>
      <p:sp>
        <p:nvSpPr>
          <p:cNvPr id="3" name="Subtitle 2">
            <a:extLst>
              <a:ext uri="{FF2B5EF4-FFF2-40B4-BE49-F238E27FC236}">
                <a16:creationId xmlns:a16="http://schemas.microsoft.com/office/drawing/2014/main" id="{805EB068-6CAB-4E0A-730E-0E9C00EB0EF0}"/>
              </a:ext>
            </a:extLst>
          </p:cNvPr>
          <p:cNvSpPr>
            <a:spLocks noGrp="1"/>
          </p:cNvSpPr>
          <p:nvPr>
            <p:ph type="subTitle" idx="1"/>
          </p:nvPr>
        </p:nvSpPr>
        <p:spPr/>
        <p:txBody>
          <a:bodyPr/>
          <a:lstStyle/>
          <a:p>
            <a:r>
              <a:rPr lang="en-CN" dirty="0"/>
              <a:t>WiDS@UBC</a:t>
            </a:r>
          </a:p>
          <a:p>
            <a:r>
              <a:rPr lang="en-CN" dirty="0"/>
              <a:t>Annie Wang</a:t>
            </a:r>
          </a:p>
        </p:txBody>
      </p:sp>
    </p:spTree>
    <p:extLst>
      <p:ext uri="{BB962C8B-B14F-4D97-AF65-F5344CB8AC3E}">
        <p14:creationId xmlns:p14="http://schemas.microsoft.com/office/powerpoint/2010/main" val="26792140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07FE48-617C-156B-83AD-E6D2495DFFCD}"/>
              </a:ext>
            </a:extLst>
          </p:cNvPr>
          <p:cNvSpPr>
            <a:spLocks noGrp="1"/>
          </p:cNvSpPr>
          <p:nvPr>
            <p:ph type="title"/>
          </p:nvPr>
        </p:nvSpPr>
        <p:spPr/>
        <p:txBody>
          <a:bodyPr/>
          <a:lstStyle/>
          <a:p>
            <a:r>
              <a:rPr lang="en-CN" dirty="0"/>
              <a:t>Agenda</a:t>
            </a:r>
          </a:p>
        </p:txBody>
      </p:sp>
      <p:sp>
        <p:nvSpPr>
          <p:cNvPr id="3" name="Content Placeholder 2">
            <a:extLst>
              <a:ext uri="{FF2B5EF4-FFF2-40B4-BE49-F238E27FC236}">
                <a16:creationId xmlns:a16="http://schemas.microsoft.com/office/drawing/2014/main" id="{A503B4CE-2680-4532-D849-13A822A54B88}"/>
              </a:ext>
            </a:extLst>
          </p:cNvPr>
          <p:cNvSpPr>
            <a:spLocks noGrp="1"/>
          </p:cNvSpPr>
          <p:nvPr>
            <p:ph idx="1"/>
          </p:nvPr>
        </p:nvSpPr>
        <p:spPr/>
        <p:txBody>
          <a:bodyPr/>
          <a:lstStyle/>
          <a:p>
            <a:r>
              <a:rPr lang="en-CN" dirty="0"/>
              <a:t>Introduction to Machine Learning</a:t>
            </a:r>
          </a:p>
          <a:p>
            <a:r>
              <a:rPr lang="en-CN" dirty="0"/>
              <a:t> Tools and Libraries</a:t>
            </a:r>
          </a:p>
          <a:p>
            <a:r>
              <a:rPr lang="en-CN" dirty="0"/>
              <a:t>Machine Learning in Action – Example </a:t>
            </a:r>
          </a:p>
        </p:txBody>
      </p:sp>
    </p:spTree>
    <p:extLst>
      <p:ext uri="{BB962C8B-B14F-4D97-AF65-F5344CB8AC3E}">
        <p14:creationId xmlns:p14="http://schemas.microsoft.com/office/powerpoint/2010/main" val="12276250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2114" name="Group 2054">
            <a:extLst>
              <a:ext uri="{FF2B5EF4-FFF2-40B4-BE49-F238E27FC236}">
                <a16:creationId xmlns:a16="http://schemas.microsoft.com/office/drawing/2014/main" id="{74872A0B-8668-4500-9509-EAA581B26C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2056" name="Rectangle 2055">
              <a:extLst>
                <a:ext uri="{FF2B5EF4-FFF2-40B4-BE49-F238E27FC236}">
                  <a16:creationId xmlns:a16="http://schemas.microsoft.com/office/drawing/2014/main" id="{8B504305-5526-408E-85F7-F0BA7E527C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15" name="Picture 2">
              <a:extLst>
                <a:ext uri="{FF2B5EF4-FFF2-40B4-BE49-F238E27FC236}">
                  <a16:creationId xmlns:a16="http://schemas.microsoft.com/office/drawing/2014/main" id="{5827CE64-2533-45A6-9A39-7D5052E5CEE0}"/>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sp>
        <p:nvSpPr>
          <p:cNvPr id="2" name="Title 1">
            <a:extLst>
              <a:ext uri="{FF2B5EF4-FFF2-40B4-BE49-F238E27FC236}">
                <a16:creationId xmlns:a16="http://schemas.microsoft.com/office/drawing/2014/main" id="{EA9DB874-1F8D-8F31-3FB7-B061E58EDADF}"/>
              </a:ext>
            </a:extLst>
          </p:cNvPr>
          <p:cNvSpPr>
            <a:spLocks noGrp="1"/>
          </p:cNvSpPr>
          <p:nvPr>
            <p:ph type="title"/>
          </p:nvPr>
        </p:nvSpPr>
        <p:spPr>
          <a:xfrm>
            <a:off x="6451201" y="488950"/>
            <a:ext cx="4598985" cy="1478570"/>
          </a:xfrm>
        </p:spPr>
        <p:txBody>
          <a:bodyPr>
            <a:normAutofit/>
          </a:bodyPr>
          <a:lstStyle/>
          <a:p>
            <a:r>
              <a:rPr lang="en-CN" dirty="0"/>
              <a:t>Machines can learn too</a:t>
            </a:r>
          </a:p>
        </p:txBody>
      </p:sp>
      <p:pic>
        <p:nvPicPr>
          <p:cNvPr id="2050" name="Picture 2">
            <a:extLst>
              <a:ext uri="{FF2B5EF4-FFF2-40B4-BE49-F238E27FC236}">
                <a16:creationId xmlns:a16="http://schemas.microsoft.com/office/drawing/2014/main" id="{D4090730-1FF8-60BF-7FC0-ABA2988FAA5D}"/>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8783" r="40282" b="1"/>
          <a:stretch/>
        </p:blipFill>
        <p:spPr bwMode="auto">
          <a:xfrm>
            <a:off x="-1" y="91222"/>
            <a:ext cx="6035275" cy="6783446"/>
          </a:xfrm>
          <a:prstGeom prst="rect">
            <a:avLst/>
          </a:prstGeom>
          <a:noFill/>
          <a:extLst>
            <a:ext uri="{909E8E84-426E-40DD-AFC4-6F175D3DCCD1}">
              <a14:hiddenFill xmlns:a14="http://schemas.microsoft.com/office/drawing/2010/main">
                <a:solidFill>
                  <a:srgbClr val="FFFFFF"/>
                </a:solidFill>
              </a14:hiddenFill>
            </a:ext>
          </a:extLst>
        </p:spPr>
      </p:pic>
      <p:grpSp>
        <p:nvGrpSpPr>
          <p:cNvPr id="2116" name="Group 2058">
            <a:extLst>
              <a:ext uri="{FF2B5EF4-FFF2-40B4-BE49-F238E27FC236}">
                <a16:creationId xmlns:a16="http://schemas.microsoft.com/office/drawing/2014/main" id="{240590EE-5428-41AA-95B2-96FCC1CE67A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2060" name="Rectangle 2059">
              <a:extLst>
                <a:ext uri="{FF2B5EF4-FFF2-40B4-BE49-F238E27FC236}">
                  <a16:creationId xmlns:a16="http://schemas.microsoft.com/office/drawing/2014/main" id="{494DCC55-99C6-45CF-B357-E3848C80934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061" name="Freeform 6">
              <a:extLst>
                <a:ext uri="{FF2B5EF4-FFF2-40B4-BE49-F238E27FC236}">
                  <a16:creationId xmlns:a16="http://schemas.microsoft.com/office/drawing/2014/main" id="{63D64E32-FF0C-4665-B9D8-D1ECAAE5BA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62" name="Freeform 7">
              <a:extLst>
                <a:ext uri="{FF2B5EF4-FFF2-40B4-BE49-F238E27FC236}">
                  <a16:creationId xmlns:a16="http://schemas.microsoft.com/office/drawing/2014/main" id="{3675001D-3840-4589-8190-505A7F52F0A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63" name="Rectangle 2062">
              <a:extLst>
                <a:ext uri="{FF2B5EF4-FFF2-40B4-BE49-F238E27FC236}">
                  <a16:creationId xmlns:a16="http://schemas.microsoft.com/office/drawing/2014/main" id="{19E34E87-395F-4023-A80E-D1CBAAEBD9B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064" name="Freeform 9">
              <a:extLst>
                <a:ext uri="{FF2B5EF4-FFF2-40B4-BE49-F238E27FC236}">
                  <a16:creationId xmlns:a16="http://schemas.microsoft.com/office/drawing/2014/main" id="{6FB1B38F-1B92-41C3-AA1D-6D6440FB0D7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65" name="Freeform 10">
              <a:extLst>
                <a:ext uri="{FF2B5EF4-FFF2-40B4-BE49-F238E27FC236}">
                  <a16:creationId xmlns:a16="http://schemas.microsoft.com/office/drawing/2014/main" id="{02FBE453-FBD2-4348-8DDA-4A023444EC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66" name="Freeform 11">
              <a:extLst>
                <a:ext uri="{FF2B5EF4-FFF2-40B4-BE49-F238E27FC236}">
                  <a16:creationId xmlns:a16="http://schemas.microsoft.com/office/drawing/2014/main" id="{60D719E8-BF78-4F42-B9D1-7F5E02A369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67" name="Freeform 12">
              <a:extLst>
                <a:ext uri="{FF2B5EF4-FFF2-40B4-BE49-F238E27FC236}">
                  <a16:creationId xmlns:a16="http://schemas.microsoft.com/office/drawing/2014/main" id="{5EC70737-9C19-4CF5-84DA-B22A960D53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68" name="Freeform 13">
              <a:extLst>
                <a:ext uri="{FF2B5EF4-FFF2-40B4-BE49-F238E27FC236}">
                  <a16:creationId xmlns:a16="http://schemas.microsoft.com/office/drawing/2014/main" id="{88FD042E-E56E-4360-9620-F811AB9A33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69" name="Freeform 14">
              <a:extLst>
                <a:ext uri="{FF2B5EF4-FFF2-40B4-BE49-F238E27FC236}">
                  <a16:creationId xmlns:a16="http://schemas.microsoft.com/office/drawing/2014/main" id="{18F15D2B-0812-46F6-B0F4-6A6714B543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70" name="Freeform 15">
              <a:extLst>
                <a:ext uri="{FF2B5EF4-FFF2-40B4-BE49-F238E27FC236}">
                  <a16:creationId xmlns:a16="http://schemas.microsoft.com/office/drawing/2014/main" id="{0C2F2A50-98DD-4F92-BDFE-B72E2357667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71" name="Freeform 16">
              <a:extLst>
                <a:ext uri="{FF2B5EF4-FFF2-40B4-BE49-F238E27FC236}">
                  <a16:creationId xmlns:a16="http://schemas.microsoft.com/office/drawing/2014/main" id="{473541D9-6DAE-4718-97D4-8952F4E7CC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72" name="Freeform 17">
              <a:extLst>
                <a:ext uri="{FF2B5EF4-FFF2-40B4-BE49-F238E27FC236}">
                  <a16:creationId xmlns:a16="http://schemas.microsoft.com/office/drawing/2014/main" id="{3A56C5E9-011C-44D2-AF94-3BF5420433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73" name="Freeform 18">
              <a:extLst>
                <a:ext uri="{FF2B5EF4-FFF2-40B4-BE49-F238E27FC236}">
                  <a16:creationId xmlns:a16="http://schemas.microsoft.com/office/drawing/2014/main" id="{CD279E0E-1CD5-4F41-96A5-3A09707E81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74" name="Freeform 19">
              <a:extLst>
                <a:ext uri="{FF2B5EF4-FFF2-40B4-BE49-F238E27FC236}">
                  <a16:creationId xmlns:a16="http://schemas.microsoft.com/office/drawing/2014/main" id="{F5A6F094-9E54-4985-8738-D2067A4F07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75" name="Freeform 20">
              <a:extLst>
                <a:ext uri="{FF2B5EF4-FFF2-40B4-BE49-F238E27FC236}">
                  <a16:creationId xmlns:a16="http://schemas.microsoft.com/office/drawing/2014/main" id="{99D51F59-FA93-490E-B9CF-97BB63747C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76" name="Freeform 21">
              <a:extLst>
                <a:ext uri="{FF2B5EF4-FFF2-40B4-BE49-F238E27FC236}">
                  <a16:creationId xmlns:a16="http://schemas.microsoft.com/office/drawing/2014/main" id="{3CD83DC6-F4A0-4A4D-AAC3-83983F960DC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77" name="Freeform 22">
              <a:extLst>
                <a:ext uri="{FF2B5EF4-FFF2-40B4-BE49-F238E27FC236}">
                  <a16:creationId xmlns:a16="http://schemas.microsoft.com/office/drawing/2014/main" id="{6E9B4028-C74F-4631-8312-68B30E6E62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78" name="Freeform 23">
              <a:extLst>
                <a:ext uri="{FF2B5EF4-FFF2-40B4-BE49-F238E27FC236}">
                  <a16:creationId xmlns:a16="http://schemas.microsoft.com/office/drawing/2014/main" id="{1E3337C9-1DDE-4E2E-8519-7D2C23C95FE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79" name="Freeform 24">
              <a:extLst>
                <a:ext uri="{FF2B5EF4-FFF2-40B4-BE49-F238E27FC236}">
                  <a16:creationId xmlns:a16="http://schemas.microsoft.com/office/drawing/2014/main" id="{754A526E-6EC0-458A-9C4C-008F6749CDD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80" name="Freeform 25">
              <a:extLst>
                <a:ext uri="{FF2B5EF4-FFF2-40B4-BE49-F238E27FC236}">
                  <a16:creationId xmlns:a16="http://schemas.microsoft.com/office/drawing/2014/main" id="{6A3DA723-7448-48CF-8BD2-FED2D4FED5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81" name="Freeform 26">
              <a:extLst>
                <a:ext uri="{FF2B5EF4-FFF2-40B4-BE49-F238E27FC236}">
                  <a16:creationId xmlns:a16="http://schemas.microsoft.com/office/drawing/2014/main" id="{9B506EC1-D8A8-4532-B78B-A236567EE05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82" name="Freeform 27">
              <a:extLst>
                <a:ext uri="{FF2B5EF4-FFF2-40B4-BE49-F238E27FC236}">
                  <a16:creationId xmlns:a16="http://schemas.microsoft.com/office/drawing/2014/main" id="{AA9DFB36-74F4-4977-ABC5-3257EDA331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83" name="Freeform 28">
              <a:extLst>
                <a:ext uri="{FF2B5EF4-FFF2-40B4-BE49-F238E27FC236}">
                  <a16:creationId xmlns:a16="http://schemas.microsoft.com/office/drawing/2014/main" id="{966A7FBA-BB79-4AF0-90C2-5F2BC9F2D1D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84" name="Freeform 29">
              <a:extLst>
                <a:ext uri="{FF2B5EF4-FFF2-40B4-BE49-F238E27FC236}">
                  <a16:creationId xmlns:a16="http://schemas.microsoft.com/office/drawing/2014/main" id="{23BB8A47-FF1B-44E5-8D93-7ADF37F1D7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85" name="Freeform 30">
              <a:extLst>
                <a:ext uri="{FF2B5EF4-FFF2-40B4-BE49-F238E27FC236}">
                  <a16:creationId xmlns:a16="http://schemas.microsoft.com/office/drawing/2014/main" id="{E463E1B7-7BED-4425-95B7-F6F75F87335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86" name="Freeform 31">
              <a:extLst>
                <a:ext uri="{FF2B5EF4-FFF2-40B4-BE49-F238E27FC236}">
                  <a16:creationId xmlns:a16="http://schemas.microsoft.com/office/drawing/2014/main" id="{749D0675-4397-4610-9807-2F7C1CC942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87" name="Freeform 32">
              <a:extLst>
                <a:ext uri="{FF2B5EF4-FFF2-40B4-BE49-F238E27FC236}">
                  <a16:creationId xmlns:a16="http://schemas.microsoft.com/office/drawing/2014/main" id="{DE7617CF-8919-43C3-9557-08D67C7DAF2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88" name="Rectangle 2087">
              <a:extLst>
                <a:ext uri="{FF2B5EF4-FFF2-40B4-BE49-F238E27FC236}">
                  <a16:creationId xmlns:a16="http://schemas.microsoft.com/office/drawing/2014/main" id="{3DB68720-7E37-4930-9900-8632140D62B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089" name="Freeform 34">
              <a:extLst>
                <a:ext uri="{FF2B5EF4-FFF2-40B4-BE49-F238E27FC236}">
                  <a16:creationId xmlns:a16="http://schemas.microsoft.com/office/drawing/2014/main" id="{202F13DF-5B76-468E-A95E-80780788BD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90" name="Freeform 35">
              <a:extLst>
                <a:ext uri="{FF2B5EF4-FFF2-40B4-BE49-F238E27FC236}">
                  <a16:creationId xmlns:a16="http://schemas.microsoft.com/office/drawing/2014/main" id="{219143C2-6062-4C2C-9563-6534108E35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91" name="Freeform 36">
              <a:extLst>
                <a:ext uri="{FF2B5EF4-FFF2-40B4-BE49-F238E27FC236}">
                  <a16:creationId xmlns:a16="http://schemas.microsoft.com/office/drawing/2014/main" id="{38413A0C-26DB-479B-B747-1D81361007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92" name="Freeform 37">
              <a:extLst>
                <a:ext uri="{FF2B5EF4-FFF2-40B4-BE49-F238E27FC236}">
                  <a16:creationId xmlns:a16="http://schemas.microsoft.com/office/drawing/2014/main" id="{CB526B5F-4FAA-4B4C-8AF8-B98EC74A3D2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93" name="Freeform 38">
              <a:extLst>
                <a:ext uri="{FF2B5EF4-FFF2-40B4-BE49-F238E27FC236}">
                  <a16:creationId xmlns:a16="http://schemas.microsoft.com/office/drawing/2014/main" id="{54FFF88E-6D69-4AE9-8378-D164191557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94" name="Freeform 39">
              <a:extLst>
                <a:ext uri="{FF2B5EF4-FFF2-40B4-BE49-F238E27FC236}">
                  <a16:creationId xmlns:a16="http://schemas.microsoft.com/office/drawing/2014/main" id="{8008115A-CE00-4E36-BAF1-B511F21E83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95" name="Freeform 40">
              <a:extLst>
                <a:ext uri="{FF2B5EF4-FFF2-40B4-BE49-F238E27FC236}">
                  <a16:creationId xmlns:a16="http://schemas.microsoft.com/office/drawing/2014/main" id="{2935DB29-6F85-47D8-863C-11386389DBF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96" name="Freeform 41">
              <a:extLst>
                <a:ext uri="{FF2B5EF4-FFF2-40B4-BE49-F238E27FC236}">
                  <a16:creationId xmlns:a16="http://schemas.microsoft.com/office/drawing/2014/main" id="{4FB8E51B-1AC1-4671-B181-473C29BECD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97" name="Freeform 42">
              <a:extLst>
                <a:ext uri="{FF2B5EF4-FFF2-40B4-BE49-F238E27FC236}">
                  <a16:creationId xmlns:a16="http://schemas.microsoft.com/office/drawing/2014/main" id="{91E6AE4F-959F-4ED7-A199-8C0307E40EA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98" name="Freeform 43">
              <a:extLst>
                <a:ext uri="{FF2B5EF4-FFF2-40B4-BE49-F238E27FC236}">
                  <a16:creationId xmlns:a16="http://schemas.microsoft.com/office/drawing/2014/main" id="{A0445E55-0009-44A5-AA6A-350D9D48A2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99" name="Freeform 44">
              <a:extLst>
                <a:ext uri="{FF2B5EF4-FFF2-40B4-BE49-F238E27FC236}">
                  <a16:creationId xmlns:a16="http://schemas.microsoft.com/office/drawing/2014/main" id="{B5291C75-4ECA-4829-B824-5725C32905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00" name="Rectangle 2099">
              <a:extLst>
                <a:ext uri="{FF2B5EF4-FFF2-40B4-BE49-F238E27FC236}">
                  <a16:creationId xmlns:a16="http://schemas.microsoft.com/office/drawing/2014/main" id="{6793376D-3E7C-4F04-8BC8-EC4820622BE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101" name="Freeform 46">
              <a:extLst>
                <a:ext uri="{FF2B5EF4-FFF2-40B4-BE49-F238E27FC236}">
                  <a16:creationId xmlns:a16="http://schemas.microsoft.com/office/drawing/2014/main" id="{3596510A-5528-445D-AFEA-6E3F89BA84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02" name="Freeform 47">
              <a:extLst>
                <a:ext uri="{FF2B5EF4-FFF2-40B4-BE49-F238E27FC236}">
                  <a16:creationId xmlns:a16="http://schemas.microsoft.com/office/drawing/2014/main" id="{E1B69479-D8C9-4E2E-A931-4D49C4FD76D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03" name="Freeform 48">
              <a:extLst>
                <a:ext uri="{FF2B5EF4-FFF2-40B4-BE49-F238E27FC236}">
                  <a16:creationId xmlns:a16="http://schemas.microsoft.com/office/drawing/2014/main" id="{0A759A2E-A8B1-44C8-B3F9-A16714C895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04" name="Freeform 49">
              <a:extLst>
                <a:ext uri="{FF2B5EF4-FFF2-40B4-BE49-F238E27FC236}">
                  <a16:creationId xmlns:a16="http://schemas.microsoft.com/office/drawing/2014/main" id="{6C2B3B3C-1DC9-4352-BB73-801976C8F51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05" name="Freeform 50">
              <a:extLst>
                <a:ext uri="{FF2B5EF4-FFF2-40B4-BE49-F238E27FC236}">
                  <a16:creationId xmlns:a16="http://schemas.microsoft.com/office/drawing/2014/main" id="{EE22E3A8-5789-4189-9AC7-98D6826B03D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06" name="Freeform 51">
              <a:extLst>
                <a:ext uri="{FF2B5EF4-FFF2-40B4-BE49-F238E27FC236}">
                  <a16:creationId xmlns:a16="http://schemas.microsoft.com/office/drawing/2014/main" id="{9AC0FC74-D003-4D0D-9CAF-F6A03739E2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07" name="Freeform 52">
              <a:extLst>
                <a:ext uri="{FF2B5EF4-FFF2-40B4-BE49-F238E27FC236}">
                  <a16:creationId xmlns:a16="http://schemas.microsoft.com/office/drawing/2014/main" id="{126C2057-02E1-4348-ABEB-EAC063A17E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08" name="Freeform 53">
              <a:extLst>
                <a:ext uri="{FF2B5EF4-FFF2-40B4-BE49-F238E27FC236}">
                  <a16:creationId xmlns:a16="http://schemas.microsoft.com/office/drawing/2014/main" id="{5150586D-D743-4392-844F-F2AFCCE649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09" name="Freeform 54">
              <a:extLst>
                <a:ext uri="{FF2B5EF4-FFF2-40B4-BE49-F238E27FC236}">
                  <a16:creationId xmlns:a16="http://schemas.microsoft.com/office/drawing/2014/main" id="{9E5B157A-534E-4879-8013-D02864E76F5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10" name="Freeform 55">
              <a:extLst>
                <a:ext uri="{FF2B5EF4-FFF2-40B4-BE49-F238E27FC236}">
                  <a16:creationId xmlns:a16="http://schemas.microsoft.com/office/drawing/2014/main" id="{CEE2DD73-7E8C-4F26-8E93-8C32D11B26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11" name="Freeform 56">
              <a:extLst>
                <a:ext uri="{FF2B5EF4-FFF2-40B4-BE49-F238E27FC236}">
                  <a16:creationId xmlns:a16="http://schemas.microsoft.com/office/drawing/2014/main" id="{908CAC5F-DD8E-4A58-BD4C-6D8D29FA492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12" name="Freeform 57">
              <a:extLst>
                <a:ext uri="{FF2B5EF4-FFF2-40B4-BE49-F238E27FC236}">
                  <a16:creationId xmlns:a16="http://schemas.microsoft.com/office/drawing/2014/main" id="{20F130CF-281E-408C-9884-5F8B22CA1D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13" name="Freeform 58">
              <a:extLst>
                <a:ext uri="{FF2B5EF4-FFF2-40B4-BE49-F238E27FC236}">
                  <a16:creationId xmlns:a16="http://schemas.microsoft.com/office/drawing/2014/main" id="{3BC78068-9115-4D5D-9B2B-6F9BD9C296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sp>
        <p:nvSpPr>
          <p:cNvPr id="3" name="Content Placeholder 2">
            <a:extLst>
              <a:ext uri="{FF2B5EF4-FFF2-40B4-BE49-F238E27FC236}">
                <a16:creationId xmlns:a16="http://schemas.microsoft.com/office/drawing/2014/main" id="{9DDF3321-670D-B62D-C30D-C53978A0D7AE}"/>
              </a:ext>
            </a:extLst>
          </p:cNvPr>
          <p:cNvSpPr>
            <a:spLocks noGrp="1"/>
          </p:cNvSpPr>
          <p:nvPr>
            <p:ph idx="1"/>
          </p:nvPr>
        </p:nvSpPr>
        <p:spPr>
          <a:xfrm>
            <a:off x="6448425" y="2121694"/>
            <a:ext cx="5505450" cy="3971926"/>
          </a:xfrm>
        </p:spPr>
        <p:txBody>
          <a:bodyPr>
            <a:normAutofit/>
          </a:bodyPr>
          <a:lstStyle/>
          <a:p>
            <a:r>
              <a:rPr lang="en-US" dirty="0"/>
              <a:t>Machine learning Concept consists of getting computers to learn from experiences-past data.</a:t>
            </a:r>
          </a:p>
          <a:p>
            <a:r>
              <a:rPr lang="en-US" dirty="0"/>
              <a:t>Machines ”learn” by finding patterns in similar data.</a:t>
            </a:r>
          </a:p>
          <a:p>
            <a:r>
              <a:rPr lang="en-US" dirty="0"/>
              <a:t>From what it ”learned”, Machines can predict the future, as long as the future doesn’t look too different from the past.</a:t>
            </a:r>
          </a:p>
          <a:p>
            <a:pPr marL="0" indent="0">
              <a:buNone/>
            </a:pPr>
            <a:endParaRPr lang="en-US" dirty="0"/>
          </a:p>
        </p:txBody>
      </p:sp>
      <p:sp>
        <p:nvSpPr>
          <p:cNvPr id="6" name="Footer Placeholder 5">
            <a:extLst>
              <a:ext uri="{FF2B5EF4-FFF2-40B4-BE49-F238E27FC236}">
                <a16:creationId xmlns:a16="http://schemas.microsoft.com/office/drawing/2014/main" id="{1FD476C4-C682-EF3F-E508-CF1A86157D78}"/>
              </a:ext>
            </a:extLst>
          </p:cNvPr>
          <p:cNvSpPr>
            <a:spLocks noGrp="1"/>
          </p:cNvSpPr>
          <p:nvPr>
            <p:ph type="ftr" sz="quarter" idx="11"/>
          </p:nvPr>
        </p:nvSpPr>
        <p:spPr>
          <a:xfrm>
            <a:off x="8789437" y="6430963"/>
            <a:ext cx="3280743" cy="303213"/>
          </a:xfrm>
        </p:spPr>
        <p:txBody>
          <a:bodyPr>
            <a:normAutofit fontScale="92500" lnSpcReduction="10000"/>
          </a:bodyPr>
          <a:lstStyle/>
          <a:p>
            <a:pPr>
              <a:lnSpc>
                <a:spcPct val="90000"/>
              </a:lnSpc>
              <a:spcAft>
                <a:spcPts val="600"/>
              </a:spcAft>
            </a:pPr>
            <a:r>
              <a:rPr lang="en-US" sz="900">
                <a:solidFill>
                  <a:srgbClr val="FFFFFF"/>
                </a:solidFill>
              </a:rPr>
              <a:t>reference: https://medium.com/@randylaosat/a-beginners-guide-to-machine-learning-dfadc19f6caf</a:t>
            </a:r>
            <a:endParaRPr lang="en-US" sz="900" dirty="0">
              <a:solidFill>
                <a:srgbClr val="FFFFFF"/>
              </a:solidFill>
            </a:endParaRPr>
          </a:p>
        </p:txBody>
      </p:sp>
      <p:pic>
        <p:nvPicPr>
          <p:cNvPr id="2052" name="Picture 4" descr="Face ID - Wikipedia">
            <a:extLst>
              <a:ext uri="{FF2B5EF4-FFF2-40B4-BE49-F238E27FC236}">
                <a16:creationId xmlns:a16="http://schemas.microsoft.com/office/drawing/2014/main" id="{3D376B8F-4714-CA8F-A269-B7805C9B828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42913" y="260101"/>
            <a:ext cx="2564606" cy="2564606"/>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8" descr="4,464 Selfie Angle Images, Stock Photos &amp; Vectors | Shutterstock">
            <a:extLst>
              <a:ext uri="{FF2B5EF4-FFF2-40B4-BE49-F238E27FC236}">
                <a16:creationId xmlns:a16="http://schemas.microsoft.com/office/drawing/2014/main" id="{E5EC1E75-EB7E-795D-8211-F1FB1038745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95287" y="2806127"/>
            <a:ext cx="5356822" cy="37404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523238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052"/>
                                        </p:tgtEl>
                                        <p:attrNameLst>
                                          <p:attrName>style.visibility</p:attrName>
                                        </p:attrNameLst>
                                      </p:cBhvr>
                                      <p:to>
                                        <p:strVal val="visible"/>
                                      </p:to>
                                    </p:set>
                                    <p:animEffect transition="in" filter="blinds(horizontal)">
                                      <p:cBhvr>
                                        <p:cTn id="7" dur="500"/>
                                        <p:tgtEl>
                                          <p:spTgt spid="2052"/>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58" name="Rectangle 3155">
            <a:extLst>
              <a:ext uri="{FF2B5EF4-FFF2-40B4-BE49-F238E27FC236}">
                <a16:creationId xmlns:a16="http://schemas.microsoft.com/office/drawing/2014/main" id="{E8DC6FCD-811B-436E-9FEE-FC957486CD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Content Placeholder 4" descr="A person holding a phone&#10;&#10;Description automatically generated with medium confidence">
            <a:extLst>
              <a:ext uri="{FF2B5EF4-FFF2-40B4-BE49-F238E27FC236}">
                <a16:creationId xmlns:a16="http://schemas.microsoft.com/office/drawing/2014/main" id="{89D8D486-E1A7-08F5-5DD2-6DF3A2309AC0}"/>
              </a:ext>
            </a:extLst>
          </p:cNvPr>
          <p:cNvPicPr>
            <a:picLocks noChangeAspect="1"/>
          </p:cNvPicPr>
          <p:nvPr/>
        </p:nvPicPr>
        <p:blipFill rotWithShape="1">
          <a:blip r:embed="rId3"/>
          <a:srcRect t="9082" r="-2" b="14592"/>
          <a:stretch/>
        </p:blipFill>
        <p:spPr>
          <a:xfrm>
            <a:off x="198739" y="171717"/>
            <a:ext cx="5804105" cy="3167426"/>
          </a:xfrm>
          <a:prstGeom prst="rect">
            <a:avLst/>
          </a:prstGeom>
        </p:spPr>
      </p:pic>
      <p:pic>
        <p:nvPicPr>
          <p:cNvPr id="6" name="Picture 5">
            <a:extLst>
              <a:ext uri="{FF2B5EF4-FFF2-40B4-BE49-F238E27FC236}">
                <a16:creationId xmlns:a16="http://schemas.microsoft.com/office/drawing/2014/main" id="{45F99C95-F477-76B6-2797-7BCFDDBFFBE0}"/>
              </a:ext>
            </a:extLst>
          </p:cNvPr>
          <p:cNvPicPr>
            <a:picLocks noChangeAspect="1"/>
          </p:cNvPicPr>
          <p:nvPr/>
        </p:nvPicPr>
        <p:blipFill rotWithShape="1">
          <a:blip r:embed="rId4">
            <a:extLst>
              <a:ext uri="{28A0092B-C50C-407E-A947-70E740481C1C}">
                <a14:useLocalDpi xmlns:a14="http://schemas.microsoft.com/office/drawing/2010/main" val="0"/>
              </a:ext>
            </a:extLst>
          </a:blip>
          <a:srcRect r="12701" b="1"/>
          <a:stretch/>
        </p:blipFill>
        <p:spPr>
          <a:xfrm>
            <a:off x="6195373" y="171717"/>
            <a:ext cx="5797883" cy="3167426"/>
          </a:xfrm>
          <a:prstGeom prst="rect">
            <a:avLst/>
          </a:prstGeom>
        </p:spPr>
      </p:pic>
      <p:pic>
        <p:nvPicPr>
          <p:cNvPr id="3076" name="Picture 4" descr="Step by Step TensorFlow Object Detection API Tutorial — Part 1: Selecting a  Model | by Daniel Stang | Medium">
            <a:extLst>
              <a:ext uri="{FF2B5EF4-FFF2-40B4-BE49-F238E27FC236}">
                <a16:creationId xmlns:a16="http://schemas.microsoft.com/office/drawing/2014/main" id="{528C2F0E-A8A9-A86D-0759-2D1D1DDE1A0B}"/>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17019" r="-2" b="5761"/>
          <a:stretch/>
        </p:blipFill>
        <p:spPr bwMode="auto">
          <a:xfrm>
            <a:off x="198739" y="3510858"/>
            <a:ext cx="5804105" cy="2789948"/>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Sorry, Elon: Fully Autonomous Tesla Vehicles Will Not Happen Anytime Soon |  PCMag">
            <a:extLst>
              <a:ext uri="{FF2B5EF4-FFF2-40B4-BE49-F238E27FC236}">
                <a16:creationId xmlns:a16="http://schemas.microsoft.com/office/drawing/2014/main" id="{E737E43C-4395-113F-502E-AA1EDAB9FAE5}"/>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t="14071" r="-1" b="-1"/>
          <a:stretch/>
        </p:blipFill>
        <p:spPr bwMode="auto">
          <a:xfrm>
            <a:off x="6195372" y="3510858"/>
            <a:ext cx="5797883" cy="27899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458198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10548B-7365-3E29-BF19-849F323BF647}"/>
              </a:ext>
            </a:extLst>
          </p:cNvPr>
          <p:cNvSpPr>
            <a:spLocks noGrp="1"/>
          </p:cNvSpPr>
          <p:nvPr>
            <p:ph type="title"/>
          </p:nvPr>
        </p:nvSpPr>
        <p:spPr>
          <a:xfrm>
            <a:off x="1141413" y="618518"/>
            <a:ext cx="9905998" cy="1478570"/>
          </a:xfrm>
        </p:spPr>
        <p:txBody>
          <a:bodyPr>
            <a:normAutofit/>
          </a:bodyPr>
          <a:lstStyle/>
          <a:p>
            <a:r>
              <a:rPr lang="en-CN" dirty="0"/>
              <a:t>steps of involved </a:t>
            </a:r>
            <a:r>
              <a:rPr lang="en-CN"/>
              <a:t>in ML project</a:t>
            </a:r>
            <a:endParaRPr lang="en-CN" dirty="0"/>
          </a:p>
        </p:txBody>
      </p:sp>
      <p:pic>
        <p:nvPicPr>
          <p:cNvPr id="4" name="Picture 4" descr="Machine Learning for Dummies | by Hussnain Fareed | Towards Data Science">
            <a:extLst>
              <a:ext uri="{FF2B5EF4-FFF2-40B4-BE49-F238E27FC236}">
                <a16:creationId xmlns:a16="http://schemas.microsoft.com/office/drawing/2014/main" id="{57AEE673-3247-AE1D-C45D-AF664FECD667}"/>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823282" y="2783742"/>
            <a:ext cx="5031992" cy="2314716"/>
          </a:xfrm>
          <a:prstGeom prst="round2DiagRect">
            <a:avLst>
              <a:gd name="adj1" fmla="val 5608"/>
              <a:gd name="adj2" fmla="val 0"/>
            </a:avLst>
          </a:prstGeom>
          <a:no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8" name="Content Placeholder 7">
            <a:extLst>
              <a:ext uri="{FF2B5EF4-FFF2-40B4-BE49-F238E27FC236}">
                <a16:creationId xmlns:a16="http://schemas.microsoft.com/office/drawing/2014/main" id="{925A0144-3A52-10E9-6B94-E478BD003E54}"/>
              </a:ext>
            </a:extLst>
          </p:cNvPr>
          <p:cNvSpPr>
            <a:spLocks noGrp="1"/>
          </p:cNvSpPr>
          <p:nvPr>
            <p:ph idx="1"/>
          </p:nvPr>
        </p:nvSpPr>
        <p:spPr>
          <a:xfrm>
            <a:off x="6336727" y="2249487"/>
            <a:ext cx="4710683" cy="3541714"/>
          </a:xfrm>
        </p:spPr>
        <p:txBody>
          <a:bodyPr>
            <a:normAutofit fontScale="92500" lnSpcReduction="20000"/>
          </a:bodyPr>
          <a:lstStyle/>
          <a:p>
            <a:r>
              <a:rPr lang="en-US" dirty="0"/>
              <a:t>1. Import data</a:t>
            </a:r>
          </a:p>
          <a:p>
            <a:r>
              <a:rPr lang="en-US" dirty="0"/>
              <a:t>2. Clean data</a:t>
            </a:r>
          </a:p>
          <a:p>
            <a:r>
              <a:rPr lang="en-US" dirty="0"/>
              <a:t>3. Train Model (using ML algorithm)</a:t>
            </a:r>
          </a:p>
          <a:p>
            <a:pPr lvl="1"/>
            <a:r>
              <a:rPr lang="en-US" dirty="0"/>
              <a:t>Split the data into Train/Test sets</a:t>
            </a:r>
          </a:p>
          <a:p>
            <a:pPr lvl="1"/>
            <a:r>
              <a:rPr lang="en-US" dirty="0"/>
              <a:t>Create a Model</a:t>
            </a:r>
          </a:p>
          <a:p>
            <a:pPr lvl="1"/>
            <a:r>
              <a:rPr lang="en-US" dirty="0"/>
              <a:t>Train the model</a:t>
            </a:r>
          </a:p>
          <a:p>
            <a:r>
              <a:rPr lang="en-US" dirty="0"/>
              <a:t>4. Make Predictions</a:t>
            </a:r>
          </a:p>
          <a:p>
            <a:r>
              <a:rPr lang="en-US" dirty="0"/>
              <a:t>5. Improve Model Accuracy</a:t>
            </a:r>
          </a:p>
          <a:p>
            <a:endParaRPr lang="en-US" dirty="0"/>
          </a:p>
          <a:p>
            <a:endParaRPr lang="en-US" dirty="0"/>
          </a:p>
        </p:txBody>
      </p:sp>
      <p:cxnSp>
        <p:nvCxnSpPr>
          <p:cNvPr id="7" name="Curved Connector 6">
            <a:extLst>
              <a:ext uri="{FF2B5EF4-FFF2-40B4-BE49-F238E27FC236}">
                <a16:creationId xmlns:a16="http://schemas.microsoft.com/office/drawing/2014/main" id="{03E08D29-4CD4-F1AC-967E-24B666018CCF}"/>
              </a:ext>
            </a:extLst>
          </p:cNvPr>
          <p:cNvCxnSpPr>
            <a:cxnSpLocks/>
          </p:cNvCxnSpPr>
          <p:nvPr/>
        </p:nvCxnSpPr>
        <p:spPr>
          <a:xfrm rot="5400000" flipH="1" flipV="1">
            <a:off x="9081785" y="4093098"/>
            <a:ext cx="1964804" cy="636608"/>
          </a:xfrm>
          <a:prstGeom prst="curvedConnector3">
            <a:avLst>
              <a:gd name="adj1" fmla="val -6554"/>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762391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7B916-305F-A812-D2C8-C897EBABD623}"/>
              </a:ext>
            </a:extLst>
          </p:cNvPr>
          <p:cNvSpPr>
            <a:spLocks noGrp="1"/>
          </p:cNvSpPr>
          <p:nvPr>
            <p:ph type="title"/>
          </p:nvPr>
        </p:nvSpPr>
        <p:spPr>
          <a:xfrm>
            <a:off x="5128643" y="618518"/>
            <a:ext cx="6188402" cy="1478570"/>
          </a:xfrm>
        </p:spPr>
        <p:txBody>
          <a:bodyPr>
            <a:normAutofit/>
          </a:bodyPr>
          <a:lstStyle/>
          <a:p>
            <a:r>
              <a:rPr lang="en-CN" dirty="0"/>
              <a:t>Machine Learning Algorithms</a:t>
            </a:r>
          </a:p>
        </p:txBody>
      </p:sp>
      <p:sp>
        <p:nvSpPr>
          <p:cNvPr id="5179" name="Round Diagonal Corner Rectangle 6">
            <a:extLst>
              <a:ext uri="{FF2B5EF4-FFF2-40B4-BE49-F238E27FC236}">
                <a16:creationId xmlns:a16="http://schemas.microsoft.com/office/drawing/2014/main" id="{C169E84F-4748-4D61-A105-357962627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4579" y="808057"/>
            <a:ext cx="3821429" cy="5234394"/>
          </a:xfrm>
          <a:prstGeom prst="round2DiagRect">
            <a:avLst>
              <a:gd name="adj1" fmla="val 11323"/>
              <a:gd name="adj2" fmla="val 0"/>
            </a:avLst>
          </a:prstGeom>
          <a:solidFill>
            <a:srgbClr val="FFFFFF"/>
          </a:solid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22" name="Picture 2" descr="Machine Learning Algorithms">
            <a:extLst>
              <a:ext uri="{FF2B5EF4-FFF2-40B4-BE49-F238E27FC236}">
                <a16:creationId xmlns:a16="http://schemas.microsoft.com/office/drawing/2014/main" id="{5D8B49E6-BB06-8B57-EF91-08884FBB60E4}"/>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814579" y="1404874"/>
            <a:ext cx="3744750" cy="279835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4" descr="Machine Learning for Dummies | by Hussnain Fareed | Towards Data Science">
            <a:extLst>
              <a:ext uri="{FF2B5EF4-FFF2-40B4-BE49-F238E27FC236}">
                <a16:creationId xmlns:a16="http://schemas.microsoft.com/office/drawing/2014/main" id="{84F5282D-E88E-4FB1-12DC-E1CBD3549499}"/>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874955" y="4342000"/>
            <a:ext cx="3178638" cy="1462173"/>
          </a:xfrm>
          <a:prstGeom prst="rect">
            <a:avLst/>
          </a:prstGeom>
          <a:noFill/>
          <a:extLst>
            <a:ext uri="{909E8E84-426E-40DD-AFC4-6F175D3DCCD1}">
              <a14:hiddenFill xmlns:a14="http://schemas.microsoft.com/office/drawing/2010/main">
                <a:solidFill>
                  <a:srgbClr val="FFFFFF"/>
                </a:solidFill>
              </a14:hiddenFill>
            </a:ext>
          </a:extLst>
        </p:spPr>
      </p:pic>
      <p:sp>
        <p:nvSpPr>
          <p:cNvPr id="5126" name="Content Placeholder 5125">
            <a:extLst>
              <a:ext uri="{FF2B5EF4-FFF2-40B4-BE49-F238E27FC236}">
                <a16:creationId xmlns:a16="http://schemas.microsoft.com/office/drawing/2014/main" id="{CE225A43-D97B-CA39-8965-90D08675E429}"/>
              </a:ext>
            </a:extLst>
          </p:cNvPr>
          <p:cNvSpPr>
            <a:spLocks noGrp="1"/>
          </p:cNvSpPr>
          <p:nvPr>
            <p:ph idx="1"/>
          </p:nvPr>
        </p:nvSpPr>
        <p:spPr>
          <a:xfrm>
            <a:off x="5128643" y="2249487"/>
            <a:ext cx="6188402" cy="3541714"/>
          </a:xfrm>
        </p:spPr>
        <p:txBody>
          <a:bodyPr>
            <a:normAutofit/>
          </a:bodyPr>
          <a:lstStyle/>
          <a:p>
            <a:r>
              <a:rPr lang="en-US" dirty="0"/>
              <a:t>Machine Learning algorithms are the programs that can learn the hidden patterns from the data, predict the output, and improve the performance from experiences on their own</a:t>
            </a:r>
          </a:p>
        </p:txBody>
      </p:sp>
      <p:sp>
        <p:nvSpPr>
          <p:cNvPr id="5" name="Footer Placeholder 4">
            <a:extLst>
              <a:ext uri="{FF2B5EF4-FFF2-40B4-BE49-F238E27FC236}">
                <a16:creationId xmlns:a16="http://schemas.microsoft.com/office/drawing/2014/main" id="{18774FC1-7969-C839-F699-32E42907565E}"/>
              </a:ext>
            </a:extLst>
          </p:cNvPr>
          <p:cNvSpPr>
            <a:spLocks noGrp="1"/>
          </p:cNvSpPr>
          <p:nvPr>
            <p:ph type="ftr" sz="quarter" idx="11"/>
          </p:nvPr>
        </p:nvSpPr>
        <p:spPr>
          <a:xfrm>
            <a:off x="1141411" y="6309360"/>
            <a:ext cx="6239309" cy="365125"/>
          </a:xfrm>
        </p:spPr>
        <p:txBody>
          <a:bodyPr>
            <a:normAutofit/>
          </a:bodyPr>
          <a:lstStyle/>
          <a:p>
            <a:pPr>
              <a:spcAft>
                <a:spcPts val="600"/>
              </a:spcAft>
            </a:pPr>
            <a:r>
              <a:rPr lang="en-US" dirty="0"/>
              <a:t>https://</a:t>
            </a:r>
            <a:r>
              <a:rPr lang="en-US" dirty="0" err="1"/>
              <a:t>www.javatpoint.com</a:t>
            </a:r>
            <a:r>
              <a:rPr lang="en-US" dirty="0"/>
              <a:t>/machine-learning-algorithms</a:t>
            </a:r>
            <a:endParaRPr lang="en-US"/>
          </a:p>
        </p:txBody>
      </p:sp>
      <p:sp>
        <p:nvSpPr>
          <p:cNvPr id="8" name="Freeform 7">
            <a:extLst>
              <a:ext uri="{FF2B5EF4-FFF2-40B4-BE49-F238E27FC236}">
                <a16:creationId xmlns:a16="http://schemas.microsoft.com/office/drawing/2014/main" id="{FCBCE52C-4976-8245-5B69-B912A34EF6B8}"/>
              </a:ext>
            </a:extLst>
          </p:cNvPr>
          <p:cNvSpPr/>
          <p:nvPr/>
        </p:nvSpPr>
        <p:spPr>
          <a:xfrm>
            <a:off x="2199190" y="4259484"/>
            <a:ext cx="2071868" cy="1462172"/>
          </a:xfrm>
          <a:custGeom>
            <a:avLst/>
            <a:gdLst>
              <a:gd name="connsiteX0" fmla="*/ 69448 w 1805650"/>
              <a:gd name="connsiteY0" fmla="*/ 46298 h 1365912"/>
              <a:gd name="connsiteX1" fmla="*/ 34724 w 1805650"/>
              <a:gd name="connsiteY1" fmla="*/ 127321 h 1365912"/>
              <a:gd name="connsiteX2" fmla="*/ 11574 w 1805650"/>
              <a:gd name="connsiteY2" fmla="*/ 173620 h 1365912"/>
              <a:gd name="connsiteX3" fmla="*/ 0 w 1805650"/>
              <a:gd name="connsiteY3" fmla="*/ 335665 h 1365912"/>
              <a:gd name="connsiteX4" fmla="*/ 11574 w 1805650"/>
              <a:gd name="connsiteY4" fmla="*/ 763929 h 1365912"/>
              <a:gd name="connsiteX5" fmla="*/ 57873 w 1805650"/>
              <a:gd name="connsiteY5" fmla="*/ 902825 h 1365912"/>
              <a:gd name="connsiteX6" fmla="*/ 69448 w 1805650"/>
              <a:gd name="connsiteY6" fmla="*/ 937549 h 1365912"/>
              <a:gd name="connsiteX7" fmla="*/ 115746 w 1805650"/>
              <a:gd name="connsiteY7" fmla="*/ 1006997 h 1365912"/>
              <a:gd name="connsiteX8" fmla="*/ 127321 w 1805650"/>
              <a:gd name="connsiteY8" fmla="*/ 1041721 h 1365912"/>
              <a:gd name="connsiteX9" fmla="*/ 208344 w 1805650"/>
              <a:gd name="connsiteY9" fmla="*/ 1134319 h 1365912"/>
              <a:gd name="connsiteX10" fmla="*/ 289367 w 1805650"/>
              <a:gd name="connsiteY10" fmla="*/ 1215341 h 1365912"/>
              <a:gd name="connsiteX11" fmla="*/ 405114 w 1805650"/>
              <a:gd name="connsiteY11" fmla="*/ 1261640 h 1365912"/>
              <a:gd name="connsiteX12" fmla="*/ 439838 w 1805650"/>
              <a:gd name="connsiteY12" fmla="*/ 1273215 h 1365912"/>
              <a:gd name="connsiteX13" fmla="*/ 578734 w 1805650"/>
              <a:gd name="connsiteY13" fmla="*/ 1296364 h 1365912"/>
              <a:gd name="connsiteX14" fmla="*/ 717630 w 1805650"/>
              <a:gd name="connsiteY14" fmla="*/ 1319513 h 1365912"/>
              <a:gd name="connsiteX15" fmla="*/ 879676 w 1805650"/>
              <a:gd name="connsiteY15" fmla="*/ 1342663 h 1365912"/>
              <a:gd name="connsiteX16" fmla="*/ 1296364 w 1805650"/>
              <a:gd name="connsiteY16" fmla="*/ 1342663 h 1365912"/>
              <a:gd name="connsiteX17" fmla="*/ 1377387 w 1805650"/>
              <a:gd name="connsiteY17" fmla="*/ 1319513 h 1365912"/>
              <a:gd name="connsiteX18" fmla="*/ 1423686 w 1805650"/>
              <a:gd name="connsiteY18" fmla="*/ 1296364 h 1365912"/>
              <a:gd name="connsiteX19" fmla="*/ 1458410 w 1805650"/>
              <a:gd name="connsiteY19" fmla="*/ 1273215 h 1365912"/>
              <a:gd name="connsiteX20" fmla="*/ 1504708 w 1805650"/>
              <a:gd name="connsiteY20" fmla="*/ 1261640 h 1365912"/>
              <a:gd name="connsiteX21" fmla="*/ 1608881 w 1805650"/>
              <a:gd name="connsiteY21" fmla="*/ 1169043 h 1365912"/>
              <a:gd name="connsiteX22" fmla="*/ 1655179 w 1805650"/>
              <a:gd name="connsiteY22" fmla="*/ 1099594 h 1365912"/>
              <a:gd name="connsiteX23" fmla="*/ 1701478 w 1805650"/>
              <a:gd name="connsiteY23" fmla="*/ 1030146 h 1365912"/>
              <a:gd name="connsiteX24" fmla="*/ 1713053 w 1805650"/>
              <a:gd name="connsiteY24" fmla="*/ 983848 h 1365912"/>
              <a:gd name="connsiteX25" fmla="*/ 1747777 w 1805650"/>
              <a:gd name="connsiteY25" fmla="*/ 891250 h 1365912"/>
              <a:gd name="connsiteX26" fmla="*/ 1770926 w 1805650"/>
              <a:gd name="connsiteY26" fmla="*/ 844951 h 1365912"/>
              <a:gd name="connsiteX27" fmla="*/ 1794076 w 1805650"/>
              <a:gd name="connsiteY27" fmla="*/ 752354 h 1365912"/>
              <a:gd name="connsiteX28" fmla="*/ 1805650 w 1805650"/>
              <a:gd name="connsiteY28" fmla="*/ 717630 h 1365912"/>
              <a:gd name="connsiteX29" fmla="*/ 1794076 w 1805650"/>
              <a:gd name="connsiteY29" fmla="*/ 509286 h 1365912"/>
              <a:gd name="connsiteX30" fmla="*/ 1724627 w 1805650"/>
              <a:gd name="connsiteY30" fmla="*/ 428263 h 1365912"/>
              <a:gd name="connsiteX31" fmla="*/ 1701478 w 1805650"/>
              <a:gd name="connsiteY31" fmla="*/ 393539 h 1365912"/>
              <a:gd name="connsiteX32" fmla="*/ 1666754 w 1805650"/>
              <a:gd name="connsiteY32" fmla="*/ 370389 h 1365912"/>
              <a:gd name="connsiteX33" fmla="*/ 1632030 w 1805650"/>
              <a:gd name="connsiteY33" fmla="*/ 335665 h 1365912"/>
              <a:gd name="connsiteX34" fmla="*/ 1585731 w 1805650"/>
              <a:gd name="connsiteY34" fmla="*/ 300941 h 1365912"/>
              <a:gd name="connsiteX35" fmla="*/ 1539433 w 1805650"/>
              <a:gd name="connsiteY35" fmla="*/ 254643 h 1365912"/>
              <a:gd name="connsiteX36" fmla="*/ 1481559 w 1805650"/>
              <a:gd name="connsiteY36" fmla="*/ 219919 h 1365912"/>
              <a:gd name="connsiteX37" fmla="*/ 1400536 w 1805650"/>
              <a:gd name="connsiteY37" fmla="*/ 173620 h 1365912"/>
              <a:gd name="connsiteX38" fmla="*/ 1365812 w 1805650"/>
              <a:gd name="connsiteY38" fmla="*/ 138896 h 1365912"/>
              <a:gd name="connsiteX39" fmla="*/ 1319514 w 1805650"/>
              <a:gd name="connsiteY39" fmla="*/ 127321 h 1365912"/>
              <a:gd name="connsiteX40" fmla="*/ 1273215 w 1805650"/>
              <a:gd name="connsiteY40" fmla="*/ 104172 h 1365912"/>
              <a:gd name="connsiteX41" fmla="*/ 1157468 w 1805650"/>
              <a:gd name="connsiteY41" fmla="*/ 57873 h 1365912"/>
              <a:gd name="connsiteX42" fmla="*/ 1018572 w 1805650"/>
              <a:gd name="connsiteY42" fmla="*/ 23149 h 1365912"/>
              <a:gd name="connsiteX43" fmla="*/ 891250 w 1805650"/>
              <a:gd name="connsiteY43" fmla="*/ 0 h 1365912"/>
              <a:gd name="connsiteX44" fmla="*/ 497711 w 1805650"/>
              <a:gd name="connsiteY44" fmla="*/ 11574 h 1365912"/>
              <a:gd name="connsiteX45" fmla="*/ 219919 w 1805650"/>
              <a:gd name="connsiteY45" fmla="*/ 34724 h 1365912"/>
              <a:gd name="connsiteX46" fmla="*/ 57873 w 1805650"/>
              <a:gd name="connsiteY46" fmla="*/ 46298 h 1365912"/>
              <a:gd name="connsiteX47" fmla="*/ 0 w 1805650"/>
              <a:gd name="connsiteY47" fmla="*/ 57873 h 1365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805650" h="1365912">
                <a:moveTo>
                  <a:pt x="69448" y="46298"/>
                </a:moveTo>
                <a:cubicBezTo>
                  <a:pt x="57873" y="73306"/>
                  <a:pt x="46883" y="100571"/>
                  <a:pt x="34724" y="127321"/>
                </a:cubicBezTo>
                <a:cubicBezTo>
                  <a:pt x="27584" y="143029"/>
                  <a:pt x="14411" y="156600"/>
                  <a:pt x="11574" y="173620"/>
                </a:cubicBezTo>
                <a:cubicBezTo>
                  <a:pt x="2671" y="227036"/>
                  <a:pt x="3858" y="281650"/>
                  <a:pt x="0" y="335665"/>
                </a:cubicBezTo>
                <a:cubicBezTo>
                  <a:pt x="3858" y="478420"/>
                  <a:pt x="2075" y="621439"/>
                  <a:pt x="11574" y="763929"/>
                </a:cubicBezTo>
                <a:cubicBezTo>
                  <a:pt x="16984" y="845078"/>
                  <a:pt x="32386" y="843356"/>
                  <a:pt x="57873" y="902825"/>
                </a:cubicBezTo>
                <a:cubicBezTo>
                  <a:pt x="62679" y="914039"/>
                  <a:pt x="63523" y="926884"/>
                  <a:pt x="69448" y="937549"/>
                </a:cubicBezTo>
                <a:cubicBezTo>
                  <a:pt x="82959" y="961870"/>
                  <a:pt x="106948" y="980603"/>
                  <a:pt x="115746" y="1006997"/>
                </a:cubicBezTo>
                <a:cubicBezTo>
                  <a:pt x="119604" y="1018572"/>
                  <a:pt x="121865" y="1030808"/>
                  <a:pt x="127321" y="1041721"/>
                </a:cubicBezTo>
                <a:cubicBezTo>
                  <a:pt x="146463" y="1080005"/>
                  <a:pt x="178171" y="1104146"/>
                  <a:pt x="208344" y="1134319"/>
                </a:cubicBezTo>
                <a:lnTo>
                  <a:pt x="289367" y="1215341"/>
                </a:lnTo>
                <a:cubicBezTo>
                  <a:pt x="327949" y="1230774"/>
                  <a:pt x="365692" y="1248499"/>
                  <a:pt x="405114" y="1261640"/>
                </a:cubicBezTo>
                <a:cubicBezTo>
                  <a:pt x="416689" y="1265498"/>
                  <a:pt x="427874" y="1270822"/>
                  <a:pt x="439838" y="1273215"/>
                </a:cubicBezTo>
                <a:cubicBezTo>
                  <a:pt x="485864" y="1282420"/>
                  <a:pt x="533198" y="1284980"/>
                  <a:pt x="578734" y="1296364"/>
                </a:cubicBezTo>
                <a:cubicBezTo>
                  <a:pt x="664450" y="1317793"/>
                  <a:pt x="591180" y="1301449"/>
                  <a:pt x="717630" y="1319513"/>
                </a:cubicBezTo>
                <a:cubicBezTo>
                  <a:pt x="951339" y="1352900"/>
                  <a:pt x="586741" y="1306045"/>
                  <a:pt x="879676" y="1342663"/>
                </a:cubicBezTo>
                <a:cubicBezTo>
                  <a:pt x="1041852" y="1383209"/>
                  <a:pt x="940801" y="1362417"/>
                  <a:pt x="1296364" y="1342663"/>
                </a:cubicBezTo>
                <a:cubicBezTo>
                  <a:pt x="1307612" y="1342038"/>
                  <a:pt x="1363532" y="1325451"/>
                  <a:pt x="1377387" y="1319513"/>
                </a:cubicBezTo>
                <a:cubicBezTo>
                  <a:pt x="1393246" y="1312716"/>
                  <a:pt x="1408705" y="1304925"/>
                  <a:pt x="1423686" y="1296364"/>
                </a:cubicBezTo>
                <a:cubicBezTo>
                  <a:pt x="1435764" y="1289462"/>
                  <a:pt x="1445624" y="1278695"/>
                  <a:pt x="1458410" y="1273215"/>
                </a:cubicBezTo>
                <a:cubicBezTo>
                  <a:pt x="1473031" y="1266949"/>
                  <a:pt x="1489275" y="1265498"/>
                  <a:pt x="1504708" y="1261640"/>
                </a:cubicBezTo>
                <a:cubicBezTo>
                  <a:pt x="1583994" y="1182356"/>
                  <a:pt x="1546917" y="1210352"/>
                  <a:pt x="1608881" y="1169043"/>
                </a:cubicBezTo>
                <a:cubicBezTo>
                  <a:pt x="1624314" y="1145893"/>
                  <a:pt x="1642736" y="1124479"/>
                  <a:pt x="1655179" y="1099594"/>
                </a:cubicBezTo>
                <a:cubicBezTo>
                  <a:pt x="1683210" y="1043535"/>
                  <a:pt x="1666129" y="1065497"/>
                  <a:pt x="1701478" y="1030146"/>
                </a:cubicBezTo>
                <a:cubicBezTo>
                  <a:pt x="1705336" y="1014713"/>
                  <a:pt x="1708683" y="999144"/>
                  <a:pt x="1713053" y="983848"/>
                </a:cubicBezTo>
                <a:cubicBezTo>
                  <a:pt x="1720691" y="957113"/>
                  <a:pt x="1737986" y="913279"/>
                  <a:pt x="1747777" y="891250"/>
                </a:cubicBezTo>
                <a:cubicBezTo>
                  <a:pt x="1754785" y="875483"/>
                  <a:pt x="1765470" y="861320"/>
                  <a:pt x="1770926" y="844951"/>
                </a:cubicBezTo>
                <a:cubicBezTo>
                  <a:pt x="1780987" y="814768"/>
                  <a:pt x="1784016" y="782537"/>
                  <a:pt x="1794076" y="752354"/>
                </a:cubicBezTo>
                <a:lnTo>
                  <a:pt x="1805650" y="717630"/>
                </a:lnTo>
                <a:cubicBezTo>
                  <a:pt x="1801792" y="648182"/>
                  <a:pt x="1803913" y="578142"/>
                  <a:pt x="1794076" y="509286"/>
                </a:cubicBezTo>
                <a:cubicBezTo>
                  <a:pt x="1790824" y="486519"/>
                  <a:pt x="1730550" y="437148"/>
                  <a:pt x="1724627" y="428263"/>
                </a:cubicBezTo>
                <a:cubicBezTo>
                  <a:pt x="1716911" y="416688"/>
                  <a:pt x="1711314" y="403376"/>
                  <a:pt x="1701478" y="393539"/>
                </a:cubicBezTo>
                <a:cubicBezTo>
                  <a:pt x="1691641" y="383702"/>
                  <a:pt x="1677441" y="379295"/>
                  <a:pt x="1666754" y="370389"/>
                </a:cubicBezTo>
                <a:cubicBezTo>
                  <a:pt x="1654179" y="359910"/>
                  <a:pt x="1644458" y="346318"/>
                  <a:pt x="1632030" y="335665"/>
                </a:cubicBezTo>
                <a:cubicBezTo>
                  <a:pt x="1617383" y="323110"/>
                  <a:pt x="1600249" y="313644"/>
                  <a:pt x="1585731" y="300941"/>
                </a:cubicBezTo>
                <a:cubicBezTo>
                  <a:pt x="1569306" y="286569"/>
                  <a:pt x="1556661" y="268042"/>
                  <a:pt x="1539433" y="254643"/>
                </a:cubicBezTo>
                <a:cubicBezTo>
                  <a:pt x="1521675" y="240831"/>
                  <a:pt x="1500637" y="231843"/>
                  <a:pt x="1481559" y="219919"/>
                </a:cubicBezTo>
                <a:cubicBezTo>
                  <a:pt x="1416114" y="179015"/>
                  <a:pt x="1479576" y="213139"/>
                  <a:pt x="1400536" y="173620"/>
                </a:cubicBezTo>
                <a:cubicBezTo>
                  <a:pt x="1388961" y="162045"/>
                  <a:pt x="1380024" y="147017"/>
                  <a:pt x="1365812" y="138896"/>
                </a:cubicBezTo>
                <a:cubicBezTo>
                  <a:pt x="1352000" y="131003"/>
                  <a:pt x="1334409" y="132907"/>
                  <a:pt x="1319514" y="127321"/>
                </a:cubicBezTo>
                <a:cubicBezTo>
                  <a:pt x="1303358" y="121263"/>
                  <a:pt x="1289074" y="110969"/>
                  <a:pt x="1273215" y="104172"/>
                </a:cubicBezTo>
                <a:cubicBezTo>
                  <a:pt x="1235020" y="87803"/>
                  <a:pt x="1198215" y="66023"/>
                  <a:pt x="1157468" y="57873"/>
                </a:cubicBezTo>
                <a:cubicBezTo>
                  <a:pt x="1022050" y="30789"/>
                  <a:pt x="1189902" y="65981"/>
                  <a:pt x="1018572" y="23149"/>
                </a:cubicBezTo>
                <a:cubicBezTo>
                  <a:pt x="986208" y="15058"/>
                  <a:pt x="922221" y="5161"/>
                  <a:pt x="891250" y="0"/>
                </a:cubicBezTo>
                <a:cubicBezTo>
                  <a:pt x="760070" y="3858"/>
                  <a:pt x="628772" y="4795"/>
                  <a:pt x="497711" y="11574"/>
                </a:cubicBezTo>
                <a:cubicBezTo>
                  <a:pt x="404917" y="16374"/>
                  <a:pt x="312601" y="28104"/>
                  <a:pt x="219919" y="34724"/>
                </a:cubicBezTo>
                <a:lnTo>
                  <a:pt x="57873" y="46298"/>
                </a:lnTo>
                <a:lnTo>
                  <a:pt x="0" y="57873"/>
                </a:ln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9" name="Title 1">
            <a:extLst>
              <a:ext uri="{FF2B5EF4-FFF2-40B4-BE49-F238E27FC236}">
                <a16:creationId xmlns:a16="http://schemas.microsoft.com/office/drawing/2014/main" id="{F15CA21A-5C46-C844-71FF-8D87CCA0C19F}"/>
              </a:ext>
            </a:extLst>
          </p:cNvPr>
          <p:cNvSpPr txBox="1">
            <a:spLocks/>
          </p:cNvSpPr>
          <p:nvPr/>
        </p:nvSpPr>
        <p:spPr>
          <a:xfrm>
            <a:off x="5189019" y="4203224"/>
            <a:ext cx="6188402" cy="14785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CN" dirty="0"/>
              <a:t>Machine learning Algorithms Library</a:t>
            </a:r>
          </a:p>
        </p:txBody>
      </p:sp>
      <p:pic>
        <p:nvPicPr>
          <p:cNvPr id="11" name="Picture 10" descr="A close-up of some eggs&#10;&#10;Description automatically generated with medium confidence">
            <a:extLst>
              <a:ext uri="{FF2B5EF4-FFF2-40B4-BE49-F238E27FC236}">
                <a16:creationId xmlns:a16="http://schemas.microsoft.com/office/drawing/2014/main" id="{D06ECCD4-C440-5C81-E115-02DAD6A9085B}"/>
              </a:ext>
            </a:extLst>
          </p:cNvPr>
          <p:cNvPicPr>
            <a:picLocks noChangeAspect="1"/>
          </p:cNvPicPr>
          <p:nvPr/>
        </p:nvPicPr>
        <p:blipFill>
          <a:blip r:embed="rId6"/>
          <a:stretch>
            <a:fillRect/>
          </a:stretch>
        </p:blipFill>
        <p:spPr>
          <a:xfrm>
            <a:off x="8704955" y="5414105"/>
            <a:ext cx="2612090" cy="1366324"/>
          </a:xfrm>
          <a:prstGeom prst="rect">
            <a:avLst/>
          </a:prstGeom>
        </p:spPr>
      </p:pic>
    </p:spTree>
    <p:extLst>
      <p:ext uri="{BB962C8B-B14F-4D97-AF65-F5344CB8AC3E}">
        <p14:creationId xmlns:p14="http://schemas.microsoft.com/office/powerpoint/2010/main" val="416671743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Circuit</Template>
  <TotalTime>231</TotalTime>
  <Words>1056</Words>
  <Application>Microsoft Macintosh PowerPoint</Application>
  <PresentationFormat>Widescreen</PresentationFormat>
  <Paragraphs>52</Paragraphs>
  <Slides>6</Slides>
  <Notes>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6</vt:i4>
      </vt:variant>
    </vt:vector>
  </HeadingPairs>
  <TitlesOfParts>
    <vt:vector size="14" baseType="lpstr">
      <vt:lpstr>-apple-system</vt:lpstr>
      <vt:lpstr>inter-regular</vt:lpstr>
      <vt:lpstr>source-serif-pro</vt:lpstr>
      <vt:lpstr>Arial</vt:lpstr>
      <vt:lpstr>Calibri</vt:lpstr>
      <vt:lpstr>Roboto</vt:lpstr>
      <vt:lpstr>Tw Cen MT</vt:lpstr>
      <vt:lpstr>Circuit</vt:lpstr>
      <vt:lpstr>Machine Learning in Python</vt:lpstr>
      <vt:lpstr>Agenda</vt:lpstr>
      <vt:lpstr>Machines can learn too</vt:lpstr>
      <vt:lpstr>PowerPoint Presentation</vt:lpstr>
      <vt:lpstr>steps of involved in ML project</vt:lpstr>
      <vt:lpstr>Machine Learning Algorithms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Machine Learning in Python</dc:title>
  <dc:creator>zwang103@student.ubc.ca</dc:creator>
  <cp:lastModifiedBy>zwang103@student.ubc.ca</cp:lastModifiedBy>
  <cp:revision>6</cp:revision>
  <cp:lastPrinted>2022-11-29T05:40:24Z</cp:lastPrinted>
  <dcterms:created xsi:type="dcterms:W3CDTF">2022-11-29T04:21:07Z</dcterms:created>
  <dcterms:modified xsi:type="dcterms:W3CDTF">2022-11-29T08:12:26Z</dcterms:modified>
</cp:coreProperties>
</file>

<file path=docProps/thumbnail.jpeg>
</file>